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57" r:id="rId4"/>
    <p:sldId id="264" r:id="rId5"/>
    <p:sldId id="266" r:id="rId6"/>
    <p:sldId id="267" r:id="rId7"/>
    <p:sldId id="265" r:id="rId8"/>
    <p:sldId id="272" r:id="rId9"/>
    <p:sldId id="258" r:id="rId10"/>
    <p:sldId id="260" r:id="rId11"/>
    <p:sldId id="276" r:id="rId12"/>
    <p:sldId id="277" r:id="rId13"/>
    <p:sldId id="278" r:id="rId14"/>
    <p:sldId id="271" r:id="rId15"/>
    <p:sldId id="273" r:id="rId16"/>
    <p:sldId id="280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D9660-6503-F646-8312-9DF96651035D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6D601-7952-564B-B1F2-9591793E9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why this topic became of interest to you. Give yourself bullet points to discuss.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11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Yield_C</a:t>
            </a:r>
            <a:r>
              <a:rPr lang="en-US" dirty="0"/>
              <a:t> - yield of corn cash crops from control.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Yield_T</a:t>
            </a:r>
            <a:r>
              <a:rPr lang="en-US" dirty="0"/>
              <a:t> – yield of corn cash crops from treatment.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Referring to the original data set, it shows in 2012 there was a soil erosion causing the yield production to become significantly lower than its previous years.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1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5781-958D-6C91-0E5D-069AEBDCE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till or not to till 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/>
              <a:t>That is the question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4789B-5505-3676-3812-9434880CD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mE</a:t>
            </a:r>
            <a:r>
              <a:rPr lang="en-US" sz="2400" b="1" dirty="0" err="1"/>
              <a:t>till</a:t>
            </a:r>
            <a:r>
              <a:rPr lang="en-US" dirty="0" err="1"/>
              <a:t>ica</a:t>
            </a:r>
            <a:endParaRPr lang="en-US" dirty="0"/>
          </a:p>
          <a:p>
            <a:r>
              <a:rPr lang="en-US" dirty="0"/>
              <a:t>Regina Joie Enriquez</a:t>
            </a:r>
          </a:p>
        </p:txBody>
      </p:sp>
    </p:spTree>
    <p:extLst>
      <p:ext uri="{BB962C8B-B14F-4D97-AF65-F5344CB8AC3E}">
        <p14:creationId xmlns:p14="http://schemas.microsoft.com/office/powerpoint/2010/main" val="128428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0F0B-E43B-0DC4-F29D-D45926C6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findings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C8D3A908-DF69-6428-C9DD-F12AB7343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4FD6A8A4-25AD-9545-9CFB-993DE69E37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7"/>
          <a:stretch/>
        </p:blipFill>
        <p:spPr>
          <a:xfrm>
            <a:off x="7625389" y="326846"/>
            <a:ext cx="4066869" cy="2873555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166465" y="0"/>
                </a:moveTo>
                <a:lnTo>
                  <a:pt x="3425199" y="0"/>
                </a:lnTo>
                <a:lnTo>
                  <a:pt x="3425199" y="2420166"/>
                </a:lnTo>
                <a:lnTo>
                  <a:pt x="0" y="2420166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17F03-B851-885F-02C5-8DDD6A68C9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7"/>
          <a:stretch/>
        </p:blipFill>
        <p:spPr>
          <a:xfrm>
            <a:off x="7619998" y="3200401"/>
            <a:ext cx="4072260" cy="2877364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0" y="0"/>
                </a:moveTo>
                <a:lnTo>
                  <a:pt x="3425199" y="0"/>
                </a:lnTo>
                <a:lnTo>
                  <a:pt x="3425199" y="2253701"/>
                </a:lnTo>
                <a:cubicBezTo>
                  <a:pt x="3425199" y="2345637"/>
                  <a:pt x="3350670" y="2420166"/>
                  <a:pt x="3258734" y="2420166"/>
                </a:cubicBezTo>
                <a:lnTo>
                  <a:pt x="0" y="2420166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7489BC-CC39-72E7-5B67-67CE504F011D}"/>
              </a:ext>
            </a:extLst>
          </p:cNvPr>
          <p:cNvSpPr txBox="1"/>
          <p:nvPr/>
        </p:nvSpPr>
        <p:spPr>
          <a:xfrm>
            <a:off x="8748584" y="0"/>
            <a:ext cx="192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CORN</a:t>
            </a:r>
          </a:p>
        </p:txBody>
      </p:sp>
    </p:spTree>
    <p:extLst>
      <p:ext uri="{BB962C8B-B14F-4D97-AF65-F5344CB8AC3E}">
        <p14:creationId xmlns:p14="http://schemas.microsoft.com/office/powerpoint/2010/main" val="204684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0AD8CB-4101-4B3C-BE4C-38A65F586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D16E901-63C2-4E88-B431-14DCE0CA3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lant, flower, vegetable&#10;&#10;Description automatically generated">
            <a:extLst>
              <a:ext uri="{FF2B5EF4-FFF2-40B4-BE49-F238E27FC236}">
                <a16:creationId xmlns:a16="http://schemas.microsoft.com/office/drawing/2014/main" id="{4E0B6C80-888A-2AEA-105B-40E5502DA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419" r="1" b="21525"/>
          <a:stretch/>
        </p:blipFill>
        <p:spPr>
          <a:xfrm>
            <a:off x="-4" y="10"/>
            <a:ext cx="6099048" cy="685799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251EBAB-C750-4F49-979F-5AF837012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0">
            <a:extLst>
              <a:ext uri="{FF2B5EF4-FFF2-40B4-BE49-F238E27FC236}">
                <a16:creationId xmlns:a16="http://schemas.microsoft.com/office/drawing/2014/main" id="{4FAB3BF4-E3E8-419B-94CE-AAB18D1DE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0500" y="9524"/>
            <a:ext cx="152400" cy="908050"/>
          </a:xfrm>
          <a:custGeom>
            <a:avLst/>
            <a:gdLst/>
            <a:ahLst/>
            <a:cxnLst/>
            <a:rect l="0" t="0" r="r" b="b"/>
            <a:pathLst>
              <a:path w="96" h="572">
                <a:moveTo>
                  <a:pt x="15" y="572"/>
                </a:moveTo>
                <a:lnTo>
                  <a:pt x="0" y="566"/>
                </a:lnTo>
                <a:lnTo>
                  <a:pt x="81" y="380"/>
                </a:lnTo>
                <a:lnTo>
                  <a:pt x="81" y="0"/>
                </a:lnTo>
                <a:lnTo>
                  <a:pt x="96" y="0"/>
                </a:lnTo>
                <a:lnTo>
                  <a:pt x="96" y="383"/>
                </a:lnTo>
                <a:lnTo>
                  <a:pt x="15" y="57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21E6C346-1972-42E4-8CC6-1B7A1F835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338" y="9524"/>
            <a:ext cx="28575" cy="4481513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" name="Freeform 19">
            <a:extLst>
              <a:ext uri="{FF2B5EF4-FFF2-40B4-BE49-F238E27FC236}">
                <a16:creationId xmlns:a16="http://schemas.microsoft.com/office/drawing/2014/main" id="{43FFF146-B1D1-4F17-9BD6-2EF64E51B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2500" y="4762"/>
            <a:ext cx="152400" cy="908050"/>
          </a:xfrm>
          <a:custGeom>
            <a:avLst/>
            <a:gdLst/>
            <a:ahLst/>
            <a:cxnLst/>
            <a:rect l="0" t="0" r="r" b="b"/>
            <a:pathLst>
              <a:path w="96" h="572">
                <a:moveTo>
                  <a:pt x="15" y="572"/>
                </a:moveTo>
                <a:lnTo>
                  <a:pt x="0" y="572"/>
                </a:lnTo>
                <a:lnTo>
                  <a:pt x="0" y="189"/>
                </a:lnTo>
                <a:lnTo>
                  <a:pt x="81" y="0"/>
                </a:lnTo>
                <a:lnTo>
                  <a:pt x="96" y="6"/>
                </a:lnTo>
                <a:lnTo>
                  <a:pt x="15" y="192"/>
                </a:lnTo>
                <a:lnTo>
                  <a:pt x="15" y="57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69569E-EB12-421B-83A8-C3AE4FC5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09675" y="4762"/>
            <a:ext cx="23813" cy="2181225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F4C28BFC-500F-4CD8-9B86-C852CDCE9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90638" y="14287"/>
            <a:ext cx="376238" cy="1801813"/>
          </a:xfrm>
          <a:custGeom>
            <a:avLst/>
            <a:gdLst/>
            <a:ahLst/>
            <a:cxnLst/>
            <a:rect l="0" t="0" r="r" b="b"/>
            <a:pathLst>
              <a:path w="237" h="1135">
                <a:moveTo>
                  <a:pt x="222" y="1135"/>
                </a:moveTo>
                <a:lnTo>
                  <a:pt x="0" y="620"/>
                </a:lnTo>
                <a:lnTo>
                  <a:pt x="0" y="0"/>
                </a:lnTo>
                <a:lnTo>
                  <a:pt x="18" y="0"/>
                </a:lnTo>
                <a:lnTo>
                  <a:pt x="18" y="617"/>
                </a:lnTo>
                <a:lnTo>
                  <a:pt x="237" y="1129"/>
                </a:lnTo>
                <a:lnTo>
                  <a:pt x="222" y="113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D1687B08-F4BF-4E52-8270-900DF9174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81125" y="9524"/>
            <a:ext cx="371475" cy="1425575"/>
          </a:xfrm>
          <a:custGeom>
            <a:avLst/>
            <a:gdLst/>
            <a:ahLst/>
            <a:cxnLst/>
            <a:rect l="0" t="0" r="r" b="b"/>
            <a:pathLst>
              <a:path w="234" h="898">
                <a:moveTo>
                  <a:pt x="219" y="898"/>
                </a:moveTo>
                <a:lnTo>
                  <a:pt x="0" y="383"/>
                </a:lnTo>
                <a:lnTo>
                  <a:pt x="0" y="0"/>
                </a:lnTo>
                <a:lnTo>
                  <a:pt x="15" y="0"/>
                </a:lnTo>
                <a:lnTo>
                  <a:pt x="15" y="380"/>
                </a:lnTo>
                <a:lnTo>
                  <a:pt x="234" y="892"/>
                </a:lnTo>
                <a:lnTo>
                  <a:pt x="219" y="89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B2BFA1EA-A839-4B42-821C-42B406B8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43063" y="-1"/>
            <a:ext cx="152400" cy="912813"/>
          </a:xfrm>
          <a:custGeom>
            <a:avLst/>
            <a:gdLst/>
            <a:ahLst/>
            <a:cxnLst/>
            <a:rect l="0" t="0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D29E3AEA-B15C-4D3B-8710-A2EAC56FE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743075" y="4762"/>
            <a:ext cx="419100" cy="522288"/>
          </a:xfrm>
          <a:custGeom>
            <a:avLst/>
            <a:gdLst/>
            <a:ahLst/>
            <a:cxnLst/>
            <a:rect l="0" t="0" r="r" b="b"/>
            <a:pathLst>
              <a:path w="264" h="329">
                <a:moveTo>
                  <a:pt x="252" y="329"/>
                </a:moveTo>
                <a:lnTo>
                  <a:pt x="45" y="120"/>
                </a:lnTo>
                <a:lnTo>
                  <a:pt x="0" y="6"/>
                </a:lnTo>
                <a:lnTo>
                  <a:pt x="15" y="0"/>
                </a:lnTo>
                <a:lnTo>
                  <a:pt x="60" y="111"/>
                </a:lnTo>
                <a:lnTo>
                  <a:pt x="264" y="317"/>
                </a:lnTo>
                <a:lnTo>
                  <a:pt x="252" y="32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4EB76FF8-3AF2-4093-94C4-D018ED9C4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19313" y="488949"/>
            <a:ext cx="161925" cy="147638"/>
          </a:xfrm>
          <a:custGeom>
            <a:avLst/>
            <a:gdLst/>
            <a:ahLst/>
            <a:cxnLst/>
            <a:rect l="0" t="0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pic>
        <p:nvPicPr>
          <p:cNvPr id="5" name="Picture 4" descr="A picture containing plant, flower, leaf, vegetable&#10;&#10;Description automatically generated">
            <a:extLst>
              <a:ext uri="{FF2B5EF4-FFF2-40B4-BE49-F238E27FC236}">
                <a16:creationId xmlns:a16="http://schemas.microsoft.com/office/drawing/2014/main" id="{80DD6A36-650C-B61A-7D7D-24DBCA7B6E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7243" r="1" b="20418"/>
          <a:stretch/>
        </p:blipFill>
        <p:spPr>
          <a:xfrm>
            <a:off x="6099051" y="-2"/>
            <a:ext cx="6092953" cy="6858000"/>
          </a:xfrm>
          <a:prstGeom prst="rect">
            <a:avLst/>
          </a:prstGeom>
        </p:spPr>
      </p:pic>
      <p:sp>
        <p:nvSpPr>
          <p:cNvPr id="36" name="Freeform 32">
            <a:extLst>
              <a:ext uri="{FF2B5EF4-FFF2-40B4-BE49-F238E27FC236}">
                <a16:creationId xmlns:a16="http://schemas.microsoft.com/office/drawing/2014/main" id="{3299750A-E1AD-4B1D-B8D1-42776CCBE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83975" y="0"/>
            <a:ext cx="417513" cy="512763"/>
          </a:xfrm>
          <a:custGeom>
            <a:avLst/>
            <a:gdLst/>
            <a:ahLst/>
            <a:cxnLst/>
            <a:rect l="0" t="0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7EC19512-D786-4F2B-8806-47D7E7C3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64912" y="474663"/>
            <a:ext cx="157163" cy="152400"/>
          </a:xfrm>
          <a:custGeom>
            <a:avLst/>
            <a:gdLst/>
            <a:ahLst/>
            <a:cxnLst/>
            <a:rect l="0" t="0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2A0570AC-E06F-4F9D-B31E-5BCF0257B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2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2" name="Freeform 20">
            <a:extLst>
              <a:ext uri="{FF2B5EF4-FFF2-40B4-BE49-F238E27FC236}">
                <a16:creationId xmlns:a16="http://schemas.microsoft.com/office/drawing/2014/main" id="{6E9B23D0-2568-499F-A60B-784315642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677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2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AC9E8655-267F-4195-8CE6-3EEFA865A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8592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6" name="Freeform 15">
            <a:extLst>
              <a:ext uri="{FF2B5EF4-FFF2-40B4-BE49-F238E27FC236}">
                <a16:creationId xmlns:a16="http://schemas.microsoft.com/office/drawing/2014/main" id="{7125B316-0949-4A73-8DCA-2D29AA9F1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85925" y="142081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8" name="Freeform 34">
            <a:extLst>
              <a:ext uri="{FF2B5EF4-FFF2-40B4-BE49-F238E27FC236}">
                <a16:creationId xmlns:a16="http://schemas.microsoft.com/office/drawing/2014/main" id="{4A6576BB-E15D-471E-A459-45999266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31612" y="1539875"/>
            <a:ext cx="188913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50" name="Freeform 37">
            <a:extLst>
              <a:ext uri="{FF2B5EF4-FFF2-40B4-BE49-F238E27FC236}">
                <a16:creationId xmlns:a16="http://schemas.microsoft.com/office/drawing/2014/main" id="{CDFE2F7A-4BCB-47D0-8D3E-ADBD7ED3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10987" y="4763"/>
            <a:ext cx="304800" cy="1544638"/>
          </a:xfrm>
          <a:custGeom>
            <a:avLst/>
            <a:gdLst/>
            <a:ahLst/>
            <a:cxnLst/>
            <a:rect l="0" t="0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52" name="Freeform 27">
            <a:extLst>
              <a:ext uri="{FF2B5EF4-FFF2-40B4-BE49-F238E27FC236}">
                <a16:creationId xmlns:a16="http://schemas.microsoft.com/office/drawing/2014/main" id="{7F6807FC-CE8F-4177-A105-F8BCBFA61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644649"/>
            <a:ext cx="133350" cy="269875"/>
          </a:xfrm>
          <a:custGeom>
            <a:avLst/>
            <a:gdLst/>
            <a:ahLst/>
            <a:cxnLst/>
            <a:rect l="0" t="0" r="r" b="b"/>
            <a:pathLst>
              <a:path w="84" h="170">
                <a:moveTo>
                  <a:pt x="12" y="170"/>
                </a:moveTo>
                <a:lnTo>
                  <a:pt x="0" y="164"/>
                </a:lnTo>
                <a:lnTo>
                  <a:pt x="69" y="0"/>
                </a:lnTo>
                <a:lnTo>
                  <a:pt x="84" y="6"/>
                </a:lnTo>
                <a:lnTo>
                  <a:pt x="12" y="17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4" name="Freeform 28">
            <a:extLst>
              <a:ext uri="{FF2B5EF4-FFF2-40B4-BE49-F238E27FC236}">
                <a16:creationId xmlns:a16="http://schemas.microsoft.com/office/drawing/2014/main" id="{0C748BE8-C8DE-4EEB-8FA3-FE180E16D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146843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6" name="Freeform 21">
            <a:extLst>
              <a:ext uri="{FF2B5EF4-FFF2-40B4-BE49-F238E27FC236}">
                <a16:creationId xmlns:a16="http://schemas.microsoft.com/office/drawing/2014/main" id="{1782AA70-062E-4C0C-8C69-487DA5A20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0588" y="155416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8" name="Freeform 29">
            <a:extLst>
              <a:ext uri="{FF2B5EF4-FFF2-40B4-BE49-F238E27FC236}">
                <a16:creationId xmlns:a16="http://schemas.microsoft.com/office/drawing/2014/main" id="{6A511136-51EE-4CA2-8EAC-6E2949863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325" y="4762"/>
            <a:ext cx="309563" cy="1558925"/>
          </a:xfrm>
          <a:custGeom>
            <a:avLst/>
            <a:gdLst/>
            <a:ahLst/>
            <a:cxnLst/>
            <a:rect l="0" t="0" r="r" b="b"/>
            <a:pathLst>
              <a:path w="195" h="982">
                <a:moveTo>
                  <a:pt x="195" y="982"/>
                </a:moveTo>
                <a:lnTo>
                  <a:pt x="177" y="982"/>
                </a:lnTo>
                <a:lnTo>
                  <a:pt x="177" y="805"/>
                </a:lnTo>
                <a:lnTo>
                  <a:pt x="0" y="629"/>
                </a:lnTo>
                <a:lnTo>
                  <a:pt x="0" y="0"/>
                </a:lnTo>
                <a:lnTo>
                  <a:pt x="18" y="0"/>
                </a:lnTo>
                <a:lnTo>
                  <a:pt x="18" y="623"/>
                </a:lnTo>
                <a:lnTo>
                  <a:pt x="195" y="796"/>
                </a:lnTo>
                <a:lnTo>
                  <a:pt x="195" y="98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21EB2875-C6D3-4209-8065-ABCE27321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00200" y="1801812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9D820BFD-0680-44D3-95DA-9F20B1962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3" y="217646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4" name="Freeform 36">
            <a:extLst>
              <a:ext uri="{FF2B5EF4-FFF2-40B4-BE49-F238E27FC236}">
                <a16:creationId xmlns:a16="http://schemas.microsoft.com/office/drawing/2014/main" id="{F645E670-D4A0-4A77-A615-B1E5E0922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413" y="1801812"/>
            <a:ext cx="214313" cy="755650"/>
          </a:xfrm>
          <a:custGeom>
            <a:avLst/>
            <a:gdLst/>
            <a:ahLst/>
            <a:cxnLst/>
            <a:rect l="0" t="0" r="r" b="b"/>
            <a:pathLst>
              <a:path w="135" h="476">
                <a:moveTo>
                  <a:pt x="12" y="476"/>
                </a:moveTo>
                <a:lnTo>
                  <a:pt x="0" y="476"/>
                </a:lnTo>
                <a:lnTo>
                  <a:pt x="0" y="128"/>
                </a:lnTo>
                <a:lnTo>
                  <a:pt x="126" y="0"/>
                </a:lnTo>
                <a:lnTo>
                  <a:pt x="135" y="9"/>
                </a:lnTo>
                <a:lnTo>
                  <a:pt x="12" y="131"/>
                </a:lnTo>
                <a:lnTo>
                  <a:pt x="12" y="47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6" name="Freeform 37">
            <a:extLst>
              <a:ext uri="{FF2B5EF4-FFF2-40B4-BE49-F238E27FC236}">
                <a16:creationId xmlns:a16="http://schemas.microsoft.com/office/drawing/2014/main" id="{09499417-6447-4AE1-8A58-9117830F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8213" y="2547937"/>
            <a:ext cx="166688" cy="160338"/>
          </a:xfrm>
          <a:custGeom>
            <a:avLst/>
            <a:gdLst/>
            <a:ahLst/>
            <a:cxnLst/>
            <a:rect l="0" t="0" r="r" b="b"/>
            <a:pathLst>
              <a:path w="35" h="34">
                <a:moveTo>
                  <a:pt x="18" y="34"/>
                </a:moveTo>
                <a:cubicBezTo>
                  <a:pt x="8" y="34"/>
                  <a:pt x="0" y="26"/>
                  <a:pt x="0" y="17"/>
                </a:cubicBezTo>
                <a:cubicBezTo>
                  <a:pt x="0" y="7"/>
                  <a:pt x="8" y="0"/>
                  <a:pt x="18" y="0"/>
                </a:cubicBezTo>
                <a:cubicBezTo>
                  <a:pt x="27" y="0"/>
                  <a:pt x="35" y="7"/>
                  <a:pt x="35" y="17"/>
                </a:cubicBezTo>
                <a:cubicBezTo>
                  <a:pt x="35" y="26"/>
                  <a:pt x="27" y="34"/>
                  <a:pt x="18" y="34"/>
                </a:cubicBezTo>
                <a:close/>
                <a:moveTo>
                  <a:pt x="18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30"/>
                  <a:pt x="18" y="30"/>
                </a:cubicBezTo>
                <a:cubicBezTo>
                  <a:pt x="25" y="30"/>
                  <a:pt x="31" y="24"/>
                  <a:pt x="31" y="17"/>
                </a:cubicBezTo>
                <a:cubicBezTo>
                  <a:pt x="31" y="10"/>
                  <a:pt x="25" y="4"/>
                  <a:pt x="18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14242218-0BC1-4738-B19C-5CD8F3F9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897312"/>
            <a:ext cx="133350" cy="266700"/>
          </a:xfrm>
          <a:custGeom>
            <a:avLst/>
            <a:gdLst/>
            <a:ahLst/>
            <a:cxnLst/>
            <a:rect l="0" t="0" r="r" b="b"/>
            <a:pathLst>
              <a:path w="84" h="168">
                <a:moveTo>
                  <a:pt x="69" y="168"/>
                </a:moveTo>
                <a:lnTo>
                  <a:pt x="0" y="6"/>
                </a:lnTo>
                <a:lnTo>
                  <a:pt x="12" y="0"/>
                </a:lnTo>
                <a:lnTo>
                  <a:pt x="84" y="162"/>
                </a:lnTo>
                <a:lnTo>
                  <a:pt x="69" y="16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0" name="Freeform 26">
            <a:extLst>
              <a:ext uri="{FF2B5EF4-FFF2-40B4-BE49-F238E27FC236}">
                <a16:creationId xmlns:a16="http://schemas.microsoft.com/office/drawing/2014/main" id="{3A77D766-397C-4F0F-80DB-4AF3BB909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4149724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6B168623-F2F6-4BF8-9E3F-19488930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3950" y="4021137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4" name="Freeform 38">
            <a:extLst>
              <a:ext uri="{FF2B5EF4-FFF2-40B4-BE49-F238E27FC236}">
                <a16:creationId xmlns:a16="http://schemas.microsoft.com/office/drawing/2014/main" id="{673F3CAA-2F06-4857-9316-427F7087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5313" y="4762"/>
            <a:ext cx="638175" cy="4025900"/>
          </a:xfrm>
          <a:custGeom>
            <a:avLst/>
            <a:gdLst/>
            <a:ahLst/>
            <a:cxnLst/>
            <a:rect l="0" t="0" r="r" b="b"/>
            <a:pathLst>
              <a:path w="402" h="2536">
                <a:moveTo>
                  <a:pt x="402" y="2536"/>
                </a:moveTo>
                <a:lnTo>
                  <a:pt x="387" y="2536"/>
                </a:lnTo>
                <a:lnTo>
                  <a:pt x="387" y="2311"/>
                </a:lnTo>
                <a:lnTo>
                  <a:pt x="0" y="1925"/>
                </a:lnTo>
                <a:lnTo>
                  <a:pt x="0" y="0"/>
                </a:lnTo>
                <a:lnTo>
                  <a:pt x="15" y="0"/>
                </a:lnTo>
                <a:lnTo>
                  <a:pt x="15" y="1916"/>
                </a:lnTo>
                <a:lnTo>
                  <a:pt x="402" y="2302"/>
                </a:lnTo>
                <a:lnTo>
                  <a:pt x="402" y="253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6" name="Freeform 39">
            <a:extLst>
              <a:ext uri="{FF2B5EF4-FFF2-40B4-BE49-F238E27FC236}">
                <a16:creationId xmlns:a16="http://schemas.microsoft.com/office/drawing/2014/main" id="{462F26A6-4F94-4138-B06E-D21577F5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23963" y="1382712"/>
            <a:ext cx="142875" cy="476250"/>
          </a:xfrm>
          <a:custGeom>
            <a:avLst/>
            <a:gdLst/>
            <a:ahLst/>
            <a:cxnLst/>
            <a:rect l="0" t="0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78" name="Freeform 40">
            <a:extLst>
              <a:ext uri="{FF2B5EF4-FFF2-40B4-BE49-F238E27FC236}">
                <a16:creationId xmlns:a16="http://schemas.microsoft.com/office/drawing/2014/main" id="{9341EF29-B556-4071-BCF9-4B7F6861A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00163" y="1849437"/>
            <a:ext cx="109538" cy="107950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0" name="Freeform 43">
            <a:extLst>
              <a:ext uri="{FF2B5EF4-FFF2-40B4-BE49-F238E27FC236}">
                <a16:creationId xmlns:a16="http://schemas.microsoft.com/office/drawing/2014/main" id="{8BA3A283-2B8A-4D96-9475-D1AB57925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2166937"/>
            <a:ext cx="114300" cy="452438"/>
          </a:xfrm>
          <a:custGeom>
            <a:avLst/>
            <a:gdLst/>
            <a:ahLst/>
            <a:cxnLst/>
            <a:rect l="0" t="0" r="r" b="b"/>
            <a:pathLst>
              <a:path w="72" h="285">
                <a:moveTo>
                  <a:pt x="6" y="285"/>
                </a:moveTo>
                <a:lnTo>
                  <a:pt x="0" y="276"/>
                </a:lnTo>
                <a:lnTo>
                  <a:pt x="60" y="216"/>
                </a:lnTo>
                <a:lnTo>
                  <a:pt x="60" y="0"/>
                </a:lnTo>
                <a:lnTo>
                  <a:pt x="72" y="0"/>
                </a:lnTo>
                <a:lnTo>
                  <a:pt x="72" y="222"/>
                </a:lnTo>
                <a:lnTo>
                  <a:pt x="6" y="28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2" name="Freeform 44">
            <a:extLst>
              <a:ext uri="{FF2B5EF4-FFF2-40B4-BE49-F238E27FC236}">
                <a16:creationId xmlns:a16="http://schemas.microsoft.com/office/drawing/2014/main" id="{F5C9FA6C-E21F-4FFA-95E4-8540D3CE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388" y="2066924"/>
            <a:ext cx="109538" cy="109538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4" name="Freeform 41">
            <a:extLst>
              <a:ext uri="{FF2B5EF4-FFF2-40B4-BE49-F238E27FC236}">
                <a16:creationId xmlns:a16="http://schemas.microsoft.com/office/drawing/2014/main" id="{7BF0BCDB-EB66-4C02-ADD9-CFCBB48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80988" y="3417887"/>
            <a:ext cx="142875" cy="474663"/>
          </a:xfrm>
          <a:custGeom>
            <a:avLst/>
            <a:gdLst/>
            <a:ahLst/>
            <a:cxnLst/>
            <a:rect l="0" t="0" r="r" b="b"/>
            <a:pathLst>
              <a:path w="90" h="299">
                <a:moveTo>
                  <a:pt x="12" y="299"/>
                </a:moveTo>
                <a:lnTo>
                  <a:pt x="0" y="299"/>
                </a:lnTo>
                <a:lnTo>
                  <a:pt x="0" y="80"/>
                </a:lnTo>
                <a:lnTo>
                  <a:pt x="81" y="0"/>
                </a:lnTo>
                <a:lnTo>
                  <a:pt x="90" y="8"/>
                </a:lnTo>
                <a:lnTo>
                  <a:pt x="12" y="83"/>
                </a:lnTo>
                <a:lnTo>
                  <a:pt x="12" y="29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6" name="Freeform 42">
            <a:extLst>
              <a:ext uri="{FF2B5EF4-FFF2-40B4-BE49-F238E27FC236}">
                <a16:creationId xmlns:a16="http://schemas.microsoft.com/office/drawing/2014/main" id="{4A36DA92-B724-405F-8D6E-70D836B4C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8125" y="3883024"/>
            <a:ext cx="109538" cy="109538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1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2"/>
                </a:cubicBezTo>
                <a:cubicBezTo>
                  <a:pt x="23" y="18"/>
                  <a:pt x="17" y="23"/>
                  <a:pt x="11" y="23"/>
                </a:cubicBezTo>
                <a:close/>
                <a:moveTo>
                  <a:pt x="11" y="4"/>
                </a:moveTo>
                <a:cubicBezTo>
                  <a:pt x="7" y="4"/>
                  <a:pt x="4" y="8"/>
                  <a:pt x="4" y="12"/>
                </a:cubicBezTo>
                <a:cubicBezTo>
                  <a:pt x="4" y="16"/>
                  <a:pt x="7" y="19"/>
                  <a:pt x="11" y="19"/>
                </a:cubicBezTo>
                <a:cubicBezTo>
                  <a:pt x="15" y="19"/>
                  <a:pt x="19" y="16"/>
                  <a:pt x="19" y="12"/>
                </a:cubicBezTo>
                <a:cubicBezTo>
                  <a:pt x="19" y="8"/>
                  <a:pt x="15" y="4"/>
                  <a:pt x="11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88" name="Freeform 9">
            <a:extLst>
              <a:ext uri="{FF2B5EF4-FFF2-40B4-BE49-F238E27FC236}">
                <a16:creationId xmlns:a16="http://schemas.microsoft.com/office/drawing/2014/main" id="{CA53E94F-8E79-4CCF-A1A7-9E72C9008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3375" y="448151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0" name="Freeform 57">
            <a:extLst>
              <a:ext uri="{FF2B5EF4-FFF2-40B4-BE49-F238E27FC236}">
                <a16:creationId xmlns:a16="http://schemas.microsoft.com/office/drawing/2014/main" id="{EDE18F07-2CE5-4A31-B1D0-4848CAE9F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4825" y="9524"/>
            <a:ext cx="233363" cy="5103813"/>
          </a:xfrm>
          <a:custGeom>
            <a:avLst/>
            <a:gdLst/>
            <a:ahLst/>
            <a:cxnLst/>
            <a:rect l="0" t="0" r="r" b="b"/>
            <a:pathLst>
              <a:path w="147" h="3215">
                <a:moveTo>
                  <a:pt x="132" y="3215"/>
                </a:moveTo>
                <a:lnTo>
                  <a:pt x="129" y="2754"/>
                </a:lnTo>
                <a:lnTo>
                  <a:pt x="0" y="1901"/>
                </a:lnTo>
                <a:lnTo>
                  <a:pt x="0" y="0"/>
                </a:lnTo>
                <a:lnTo>
                  <a:pt x="15" y="0"/>
                </a:lnTo>
                <a:lnTo>
                  <a:pt x="15" y="1898"/>
                </a:lnTo>
                <a:lnTo>
                  <a:pt x="144" y="2754"/>
                </a:lnTo>
                <a:lnTo>
                  <a:pt x="147" y="3215"/>
                </a:lnTo>
                <a:lnTo>
                  <a:pt x="132" y="321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2" name="Freeform 38">
            <a:extLst>
              <a:ext uri="{FF2B5EF4-FFF2-40B4-BE49-F238E27FC236}">
                <a16:creationId xmlns:a16="http://schemas.microsoft.com/office/drawing/2014/main" id="{DA0E1DD3-7A66-49BD-9A1E-F068EA1C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36375" y="4867275"/>
            <a:ext cx="188913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94" name="Freeform 58">
            <a:extLst>
              <a:ext uri="{FF2B5EF4-FFF2-40B4-BE49-F238E27FC236}">
                <a16:creationId xmlns:a16="http://schemas.microsoft.com/office/drawing/2014/main" id="{5F662122-F02C-472E-A7B8-6AD2620B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3413" y="5103812"/>
            <a:ext cx="185738" cy="185738"/>
          </a:xfrm>
          <a:custGeom>
            <a:avLst/>
            <a:gdLst/>
            <a:ahLst/>
            <a:cxnLst/>
            <a:rect l="0" t="0" r="r" b="b"/>
            <a:pathLst>
              <a:path w="39" h="39">
                <a:moveTo>
                  <a:pt x="20" y="39"/>
                </a:moveTo>
                <a:cubicBezTo>
                  <a:pt x="9" y="39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cubicBezTo>
                  <a:pt x="30" y="0"/>
                  <a:pt x="39" y="9"/>
                  <a:pt x="39" y="19"/>
                </a:cubicBezTo>
                <a:cubicBezTo>
                  <a:pt x="39" y="30"/>
                  <a:pt x="30" y="39"/>
                  <a:pt x="20" y="39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19"/>
                </a:cubicBezTo>
                <a:cubicBezTo>
                  <a:pt x="4" y="28"/>
                  <a:pt x="11" y="35"/>
                  <a:pt x="20" y="35"/>
                </a:cubicBezTo>
                <a:cubicBezTo>
                  <a:pt x="28" y="35"/>
                  <a:pt x="35" y="28"/>
                  <a:pt x="35" y="19"/>
                </a:cubicBezTo>
                <a:cubicBezTo>
                  <a:pt x="35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96" name="Freeform 35">
            <a:extLst>
              <a:ext uri="{FF2B5EF4-FFF2-40B4-BE49-F238E27FC236}">
                <a16:creationId xmlns:a16="http://schemas.microsoft.com/office/drawing/2014/main" id="{F5176C2C-2531-4972-8CA5-AD4345DD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31600" y="5694363"/>
            <a:ext cx="298450" cy="1154113"/>
          </a:xfrm>
          <a:custGeom>
            <a:avLst/>
            <a:gdLst/>
            <a:ahLst/>
            <a:cxnLst/>
            <a:rect l="0" t="0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98" name="Freeform 39">
            <a:extLst>
              <a:ext uri="{FF2B5EF4-FFF2-40B4-BE49-F238E27FC236}">
                <a16:creationId xmlns:a16="http://schemas.microsoft.com/office/drawing/2014/main" id="{1B2C1427-51A3-4C63-81C6-818ED79A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41112" y="5046663"/>
            <a:ext cx="307975" cy="1801813"/>
          </a:xfrm>
          <a:custGeom>
            <a:avLst/>
            <a:gdLst/>
            <a:ahLst/>
            <a:cxnLst/>
            <a:rect l="0" t="0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100" name="Freeform 36">
            <a:extLst>
              <a:ext uri="{FF2B5EF4-FFF2-40B4-BE49-F238E27FC236}">
                <a16:creationId xmlns:a16="http://schemas.microsoft.com/office/drawing/2014/main" id="{79BB6982-5CDE-4FB3-AA5B-9DD01C0DF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72900" y="5551488"/>
            <a:ext cx="157163" cy="155575"/>
          </a:xfrm>
          <a:custGeom>
            <a:avLst/>
            <a:gdLst/>
            <a:ahLst/>
            <a:cxnLst/>
            <a:rect l="0" t="0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102" name="Freeform 40">
            <a:extLst>
              <a:ext uri="{FF2B5EF4-FFF2-40B4-BE49-F238E27FC236}">
                <a16:creationId xmlns:a16="http://schemas.microsoft.com/office/drawing/2014/main" id="{79EB5FF1-9612-4F5B-AEDD-3402A68FB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49100" y="6416675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104" name="Rectangle 41">
            <a:extLst>
              <a:ext uri="{FF2B5EF4-FFF2-40B4-BE49-F238E27FC236}">
                <a16:creationId xmlns:a16="http://schemas.microsoft.com/office/drawing/2014/main" id="{8CA38435-4E7B-43AE-B289-81A035FB9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39587" y="6596063"/>
            <a:ext cx="23813" cy="252413"/>
          </a:xfrm>
          <a:prstGeom prst="rect">
            <a:avLst/>
          </a:pr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62880D06-EA53-F844-EF5B-BC5A8446AE1F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Comparing soybeans biomass yield: </a:t>
            </a:r>
            <a:br>
              <a:rPr lang="en-US" sz="3200"/>
            </a:br>
            <a:r>
              <a:rPr lang="en-US" sz="3200"/>
              <a:t>control vs treatment</a:t>
            </a:r>
            <a:endParaRPr lang="en-US" sz="3200" dirty="0"/>
          </a:p>
        </p:txBody>
      </p:sp>
      <p:pic>
        <p:nvPicPr>
          <p:cNvPr id="61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3341832B-7C2D-CAD8-A154-00E41ABE0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13" y="2526795"/>
            <a:ext cx="4951413" cy="2995508"/>
          </a:xfrm>
          <a:prstGeom prst="rect">
            <a:avLst/>
          </a:prstGeom>
        </p:spPr>
      </p:pic>
      <p:pic>
        <p:nvPicPr>
          <p:cNvPr id="63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2302B2A1-657A-677A-F134-13610551E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518384"/>
            <a:ext cx="4951413" cy="30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8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lant, flower, vegetable&#10;&#10;Description automatically generated">
            <a:extLst>
              <a:ext uri="{FF2B5EF4-FFF2-40B4-BE49-F238E27FC236}">
                <a16:creationId xmlns:a16="http://schemas.microsoft.com/office/drawing/2014/main" id="{4E0B6C80-888A-2AEA-105B-40E5502DA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419" r="1" b="21525"/>
          <a:stretch/>
        </p:blipFill>
        <p:spPr>
          <a:xfrm>
            <a:off x="-4" y="10"/>
            <a:ext cx="6099048" cy="6857990"/>
          </a:xfrm>
          <a:prstGeom prst="rect">
            <a:avLst/>
          </a:prstGeom>
        </p:spPr>
      </p:pic>
      <p:pic>
        <p:nvPicPr>
          <p:cNvPr id="5" name="Picture 4" descr="A picture containing plant, flower, leaf, vegetable&#10;&#10;Description automatically generated">
            <a:extLst>
              <a:ext uri="{FF2B5EF4-FFF2-40B4-BE49-F238E27FC236}">
                <a16:creationId xmlns:a16="http://schemas.microsoft.com/office/drawing/2014/main" id="{80DD6A36-650C-B61A-7D7D-24DBCA7B6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7243" r="1" b="20418"/>
          <a:stretch/>
        </p:blipFill>
        <p:spPr>
          <a:xfrm>
            <a:off x="6099051" y="-2"/>
            <a:ext cx="6092953" cy="6858000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B782F14-3C7D-5546-3999-4C1051E68F0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Comparing CORN biomass yield: </a:t>
            </a:r>
            <a:br>
              <a:rPr lang="en-US" sz="3200" dirty="0"/>
            </a:br>
            <a:r>
              <a:rPr lang="en-US" sz="3200" dirty="0"/>
              <a:t>control vs treatment</a:t>
            </a:r>
          </a:p>
        </p:txBody>
      </p:sp>
      <p:pic>
        <p:nvPicPr>
          <p:cNvPr id="53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40315C1-8933-16C9-8CE4-26C0314F4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503144"/>
            <a:ext cx="4965058" cy="3034399"/>
          </a:xfrm>
          <a:prstGeom prst="rect">
            <a:avLst/>
          </a:prstGeom>
        </p:spPr>
      </p:pic>
      <p:pic>
        <p:nvPicPr>
          <p:cNvPr id="55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CE6896D2-3BB4-9AEF-DD3B-2A4084AD9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503144"/>
            <a:ext cx="4875213" cy="30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lant, flower, leaf, vegetable&#10;&#10;Description automatically generated">
            <a:extLst>
              <a:ext uri="{FF2B5EF4-FFF2-40B4-BE49-F238E27FC236}">
                <a16:creationId xmlns:a16="http://schemas.microsoft.com/office/drawing/2014/main" id="{80DD6A36-650C-B61A-7D7D-24DBCA7B6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" t="48785" r="-184" b="-1124"/>
          <a:stretch/>
        </p:blipFill>
        <p:spPr>
          <a:xfrm>
            <a:off x="1624825" y="1136606"/>
            <a:ext cx="4066605" cy="4577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9349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 descr="A picture containing plant, flower, vegetable&#10;&#10;Description automatically generated">
            <a:extLst>
              <a:ext uri="{FF2B5EF4-FFF2-40B4-BE49-F238E27FC236}">
                <a16:creationId xmlns:a16="http://schemas.microsoft.com/office/drawing/2014/main" id="{4E0B6C80-888A-2AEA-105B-40E5502DAA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" t="22955" r="-235" b="1989"/>
          <a:stretch/>
        </p:blipFill>
        <p:spPr>
          <a:xfrm>
            <a:off x="6495335" y="1136606"/>
            <a:ext cx="4070713" cy="4577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9872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DF7E2-5AC7-9D3E-E5D3-1A2E7A30AA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7200" y="999892"/>
            <a:ext cx="6197600" cy="4527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93AEB-1976-F4C2-30CF-D3B02A3F3802}"/>
              </a:ext>
            </a:extLst>
          </p:cNvPr>
          <p:cNvSpPr txBox="1"/>
          <p:nvPr/>
        </p:nvSpPr>
        <p:spPr>
          <a:xfrm>
            <a:off x="4395355" y="498764"/>
            <a:ext cx="349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CORN VS SOYBEAN YIELD </a:t>
            </a:r>
          </a:p>
        </p:txBody>
      </p:sp>
    </p:spTree>
    <p:extLst>
      <p:ext uri="{BB962C8B-B14F-4D97-AF65-F5344CB8AC3E}">
        <p14:creationId xmlns:p14="http://schemas.microsoft.com/office/powerpoint/2010/main" val="311191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0B13-0353-AFE7-2945-6EBC6211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Reduced tilling provides higher yield production after 7 years</a:t>
            </a:r>
          </a:p>
          <a:p>
            <a:r>
              <a:rPr lang="en-US" sz="2000" dirty="0"/>
              <a:t>Dirt still requires movement to assist in stimulation</a:t>
            </a:r>
          </a:p>
          <a:p>
            <a:pPr lvl="1"/>
            <a:r>
              <a:rPr lang="en-US" sz="1600" dirty="0"/>
              <a:t>Biodiversity</a:t>
            </a:r>
          </a:p>
          <a:p>
            <a:pPr lvl="1"/>
            <a:r>
              <a:rPr lang="en-US" sz="1600" dirty="0"/>
              <a:t>Enhanced water availability</a:t>
            </a:r>
          </a:p>
          <a:p>
            <a:pPr lvl="1"/>
            <a:r>
              <a:rPr lang="en-US" sz="1600" dirty="0"/>
              <a:t>Carbon sequestration</a:t>
            </a:r>
          </a:p>
          <a:p>
            <a:endParaRPr lang="en-US" sz="20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</p:txBody>
      </p:sp>
      <p:pic>
        <p:nvPicPr>
          <p:cNvPr id="9" name="Graphic 6" descr="Checkmark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38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0B13-0353-AFE7-2945-6EBC6211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9" name="Graphic 6" descr="Checkmark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10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F55A7-EFB3-385D-F0AC-D1F4E431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Future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CC52-9679-95FA-0D2E-998DF7B3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tilling practices to local microclimates </a:t>
            </a:r>
          </a:p>
          <a:p>
            <a:r>
              <a:rPr lang="en-US" sz="2000" dirty="0"/>
              <a:t>Soil drawdown and amount of carbon sequestration over time</a:t>
            </a:r>
          </a:p>
          <a:p>
            <a:r>
              <a:rPr lang="en-US" sz="2000" dirty="0"/>
              <a:t>Can soil health truly help reverse the impacts of climate change</a:t>
            </a: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15FE5F99-4B50-E786-3EF8-1A6BC6BD5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3510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27991-0FE4-0558-1FF5-5D75CD8A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CF6AF-4BB1-DDE1-6C87-43E7D3FB9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6A91BCD3-BC42-415C-43D7-2CC95FDE9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9230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B35D-56FB-DECD-55C6-687075E7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407" y="3303373"/>
            <a:ext cx="3856037" cy="1639884"/>
          </a:xfrm>
        </p:spPr>
        <p:txBody>
          <a:bodyPr/>
          <a:lstStyle/>
          <a:p>
            <a:pPr algn="r"/>
            <a:r>
              <a:rPr lang="en-US" dirty="0"/>
              <a:t>Regina Joie </a:t>
            </a:r>
            <a:r>
              <a:rPr lang="en-US" dirty="0" err="1"/>
              <a:t>enriquez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9B34BF-0038-FB20-485A-351EA899C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074914" y="815546"/>
            <a:ext cx="3552794" cy="30215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AA80F-21C8-767C-C3F5-8A0047D17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815546"/>
            <a:ext cx="5192311" cy="49756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child: Ernesto</a:t>
            </a:r>
          </a:p>
          <a:p>
            <a:r>
              <a:rPr lang="en-US" dirty="0"/>
              <a:t>Hobbies: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Playing the guitar and the piano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7C29C-1C5D-F7C3-2D27-58426FB73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352" y="1979454"/>
            <a:ext cx="3195240" cy="576262"/>
          </a:xfrm>
        </p:spPr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93EAC1-3400-D19E-5358-EA9B20AA99B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51352" y="2555716"/>
            <a:ext cx="3195240" cy="817843"/>
          </a:xfrm>
        </p:spPr>
        <p:txBody>
          <a:bodyPr>
            <a:normAutofit/>
          </a:bodyPr>
          <a:lstStyle/>
          <a:p>
            <a:r>
              <a:rPr lang="en-US" dirty="0"/>
              <a:t>Find pictures to put above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757082-7BAB-8770-7168-6D9369A60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992" y="1979454"/>
            <a:ext cx="3200400" cy="57626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22" name="Picture Placeholder 21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48A3C1E4-E6B0-7C5D-DFC3-E9ECAAA18AE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3185" b="13185"/>
          <a:stretch>
            <a:fillRect/>
          </a:stretch>
        </p:blipFill>
        <p:spPr>
          <a:xfrm>
            <a:off x="4494890" y="254545"/>
            <a:ext cx="3200400" cy="152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59F138-A04B-D4D0-0C94-4CA1571D660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94890" y="2583517"/>
            <a:ext cx="3200400" cy="1290728"/>
          </a:xfrm>
        </p:spPr>
        <p:txBody>
          <a:bodyPr/>
          <a:lstStyle/>
          <a:p>
            <a:r>
              <a:rPr lang="en-US" dirty="0"/>
              <a:t>Cover Crop - CC</a:t>
            </a:r>
          </a:p>
          <a:p>
            <a:r>
              <a:rPr lang="en-US" dirty="0"/>
              <a:t>Reduced Tilling – RT</a:t>
            </a:r>
          </a:p>
          <a:p>
            <a:r>
              <a:rPr lang="en-US" dirty="0"/>
              <a:t>No Tilling - 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D546C8-BE33-0829-FD63-D14E85B28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6" y="1979453"/>
            <a:ext cx="3190741" cy="57626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C6CE4E-BE2D-BD74-CF20-FD0205DF16CE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8198518" y="266700"/>
            <a:ext cx="3194969" cy="1524000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4413C5-CA9D-FCEE-176D-2F795E4B77CC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62381" y="2555712"/>
            <a:ext cx="3194968" cy="8103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97E4303-6391-FE22-2F2A-B4B46C88E4BE}"/>
              </a:ext>
            </a:extLst>
          </p:cNvPr>
          <p:cNvSpPr txBox="1">
            <a:spLocks/>
          </p:cNvSpPr>
          <p:nvPr/>
        </p:nvSpPr>
        <p:spPr>
          <a:xfrm>
            <a:off x="2592526" y="4980482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Summary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626C51A-C324-229D-5919-98EB792C09F0}"/>
              </a:ext>
            </a:extLst>
          </p:cNvPr>
          <p:cNvSpPr txBox="1">
            <a:spLocks/>
          </p:cNvSpPr>
          <p:nvPr/>
        </p:nvSpPr>
        <p:spPr>
          <a:xfrm>
            <a:off x="2592526" y="5561224"/>
            <a:ext cx="3195240" cy="817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regenerative farming is becoming more popular, I wondered if traditional methods still hold value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096C3C3-4393-097B-FBA0-2FAE24154627}"/>
              </a:ext>
            </a:extLst>
          </p:cNvPr>
          <p:cNvSpPr txBox="1">
            <a:spLocks/>
          </p:cNvSpPr>
          <p:nvPr/>
        </p:nvSpPr>
        <p:spPr>
          <a:xfrm>
            <a:off x="5938706" y="4976002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C82CF6C-EC03-F309-3BE0-311D9B289CD5}"/>
              </a:ext>
            </a:extLst>
          </p:cNvPr>
          <p:cNvSpPr txBox="1">
            <a:spLocks/>
          </p:cNvSpPr>
          <p:nvPr/>
        </p:nvSpPr>
        <p:spPr>
          <a:xfrm>
            <a:off x="5938706" y="5556744"/>
            <a:ext cx="3195240" cy="817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regenerative farming is becoming more popular, I wondered if traditional methods still hold value</a:t>
            </a:r>
          </a:p>
        </p:txBody>
      </p:sp>
      <p:pic>
        <p:nvPicPr>
          <p:cNvPr id="20" name="Picture Placeholder 19" descr="A picture containing sky, outdoor, outdoor object, farm machine&#10;&#10;Description automatically generated">
            <a:extLst>
              <a:ext uri="{FF2B5EF4-FFF2-40B4-BE49-F238E27FC236}">
                <a16:creationId xmlns:a16="http://schemas.microsoft.com/office/drawing/2014/main" id="{6696E40B-F2B9-32CB-0A0D-972608AC75F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14197" b="14197"/>
          <a:stretch>
            <a:fillRect/>
          </a:stretch>
        </p:blipFill>
        <p:spPr>
          <a:xfrm>
            <a:off x="798513" y="266700"/>
            <a:ext cx="3195637" cy="1524000"/>
          </a:xfrm>
        </p:spPr>
      </p:pic>
    </p:spTree>
    <p:extLst>
      <p:ext uri="{BB962C8B-B14F-4D97-AF65-F5344CB8AC3E}">
        <p14:creationId xmlns:p14="http://schemas.microsoft.com/office/powerpoint/2010/main" val="393749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4209-9D25-F9A0-9C7E-D2903723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5E87-16E9-9268-63DA-25FEAE877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Innovative farming methods are being implemented to produce healthier crops</a:t>
            </a:r>
          </a:p>
          <a:p>
            <a:r>
              <a:rPr lang="en-US" sz="2000" dirty="0"/>
              <a:t>Soil health is vital in sustaining living ecosystems that support plants, animals, and humans</a:t>
            </a:r>
          </a:p>
          <a:p>
            <a:endParaRPr lang="en-US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30C1CF-15A3-DF16-5C8A-EDBEE4A1D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86" b="94536" l="2949" r="90513">
                        <a14:foregroundMark x1="20641" y1="34563" x2="20641" y2="34563"/>
                        <a14:foregroundMark x1="6410" y1="42623" x2="6410" y2="42623"/>
                        <a14:foregroundMark x1="8718" y1="43033" x2="8718" y2="43033"/>
                        <a14:foregroundMark x1="25128" y1="16120" x2="25128" y2="16120"/>
                        <a14:foregroundMark x1="41410" y1="6831" x2="41410" y2="6831"/>
                        <a14:foregroundMark x1="46026" y1="3552" x2="46026" y2="3552"/>
                        <a14:foregroundMark x1="43333" y1="7377" x2="43333" y2="7377"/>
                        <a14:foregroundMark x1="43333" y1="7377" x2="43333" y2="7377"/>
                        <a14:foregroundMark x1="42051" y1="11885" x2="42051" y2="11885"/>
                        <a14:foregroundMark x1="42051" y1="11885" x2="42051" y2="11885"/>
                        <a14:foregroundMark x1="42436" y1="11749" x2="42436" y2="11749"/>
                        <a14:foregroundMark x1="42436" y1="11749" x2="42436" y2="11749"/>
                        <a14:foregroundMark x1="45256" y1="10383" x2="45256" y2="10383"/>
                        <a14:foregroundMark x1="45256" y1="10383" x2="45256" y2="10383"/>
                        <a14:foregroundMark x1="39615" y1="14481" x2="39615" y2="14481"/>
                        <a14:foregroundMark x1="39615" y1="14481" x2="39615" y2="14481"/>
                        <a14:foregroundMark x1="44231" y1="13798" x2="44231" y2="13798"/>
                        <a14:foregroundMark x1="44231" y1="13798" x2="44231" y2="13798"/>
                        <a14:foregroundMark x1="2949" y1="42623" x2="2949" y2="42623"/>
                        <a14:foregroundMark x1="44615" y1="39754" x2="44615" y2="39754"/>
                        <a14:foregroundMark x1="44615" y1="39617" x2="44615" y2="39617"/>
                        <a14:foregroundMark x1="44744" y1="39344" x2="44744" y2="39344"/>
                        <a14:foregroundMark x1="44744" y1="39344" x2="44744" y2="39344"/>
                        <a14:foregroundMark x1="45000" y1="38934" x2="45000" y2="38934"/>
                        <a14:foregroundMark x1="46154" y1="36475" x2="46154" y2="36475"/>
                        <a14:foregroundMark x1="35000" y1="38934" x2="34744" y2="47814"/>
                        <a14:foregroundMark x1="34744" y1="47814" x2="40897" y2="53825"/>
                        <a14:foregroundMark x1="40897" y1="53825" x2="51154" y2="56831"/>
                        <a14:foregroundMark x1="51154" y1="56831" x2="53590" y2="46721"/>
                        <a14:foregroundMark x1="53590" y1="46721" x2="42308" y2="45902"/>
                        <a14:foregroundMark x1="42308" y1="45902" x2="52949" y2="49590"/>
                        <a14:foregroundMark x1="52949" y1="49590" x2="37821" y2="44262"/>
                        <a14:foregroundMark x1="37821" y1="44262" x2="45128" y2="51776"/>
                        <a14:foregroundMark x1="45128" y1="51776" x2="49231" y2="50273"/>
                        <a14:foregroundMark x1="73590" y1="28005" x2="73590" y2="28005"/>
                        <a14:foregroundMark x1="70513" y1="19399" x2="71538" y2="28825"/>
                        <a14:foregroundMark x1="71538" y1="28825" x2="64744" y2="55874"/>
                        <a14:foregroundMark x1="64744" y1="55874" x2="77436" y2="54781"/>
                        <a14:foregroundMark x1="77436" y1="54781" x2="78974" y2="41803"/>
                        <a14:foregroundMark x1="78974" y1="41803" x2="70000" y2="58197"/>
                        <a14:foregroundMark x1="70000" y1="58197" x2="74744" y2="50410"/>
                        <a14:foregroundMark x1="74744" y1="50410" x2="75128" y2="38934"/>
                        <a14:foregroundMark x1="75128" y1="38934" x2="74103" y2="49317"/>
                        <a14:foregroundMark x1="74103" y1="49317" x2="81410" y2="34699"/>
                        <a14:foregroundMark x1="81410" y1="34699" x2="83974" y2="46585"/>
                        <a14:foregroundMark x1="83974" y1="46585" x2="84487" y2="45219"/>
                        <a14:foregroundMark x1="37308" y1="40301" x2="35513" y2="49863"/>
                        <a14:foregroundMark x1="35513" y1="49863" x2="43974" y2="46038"/>
                        <a14:foregroundMark x1="43974" y1="46038" x2="51410" y2="50683"/>
                        <a14:foregroundMark x1="51410" y1="50683" x2="57692" y2="51230"/>
                        <a14:foregroundMark x1="60513" y1="53142" x2="61026" y2="52459"/>
                        <a14:foregroundMark x1="61538" y1="51776" x2="61538" y2="51776"/>
                        <a14:foregroundMark x1="61538" y1="51776" x2="61538" y2="51776"/>
                        <a14:foregroundMark x1="61538" y1="51776" x2="61538" y2="51776"/>
                        <a14:foregroundMark x1="61538" y1="51776" x2="61538" y2="52322"/>
                        <a14:foregroundMark x1="57692" y1="55601" x2="57692" y2="55601"/>
                        <a14:foregroundMark x1="57692" y1="55601" x2="57692" y2="55601"/>
                        <a14:foregroundMark x1="37949" y1="73224" x2="37949" y2="73224"/>
                        <a14:foregroundMark x1="37949" y1="73224" x2="37949" y2="73224"/>
                        <a14:foregroundMark x1="37949" y1="73224" x2="37949" y2="73224"/>
                        <a14:foregroundMark x1="38333" y1="72678" x2="38333" y2="72678"/>
                        <a14:foregroundMark x1="37692" y1="71721" x2="37692" y2="71721"/>
                        <a14:foregroundMark x1="35256" y1="69399" x2="35256" y2="69399"/>
                        <a14:foregroundMark x1="33333" y1="66803" x2="33333" y2="66803"/>
                        <a14:foregroundMark x1="33205" y1="65984" x2="33205" y2="65984"/>
                        <a14:foregroundMark x1="32564" y1="64891" x2="32564" y2="64891"/>
                        <a14:foregroundMark x1="42692" y1="73907" x2="42436" y2="74863"/>
                        <a14:foregroundMark x1="41154" y1="76639" x2="41154" y2="78005"/>
                        <a14:foregroundMark x1="40897" y1="78279" x2="39359" y2="79781"/>
                        <a14:foregroundMark x1="39231" y1="79781" x2="38205" y2="81284"/>
                        <a14:foregroundMark x1="37692" y1="81148" x2="39359" y2="84290"/>
                        <a14:foregroundMark x1="41538" y1="84153" x2="43718" y2="84699"/>
                        <a14:foregroundMark x1="47051" y1="83333" x2="48846" y2="83743"/>
                        <a14:foregroundMark x1="56410" y1="82923" x2="58333" y2="83333"/>
                        <a14:foregroundMark x1="63718" y1="82923" x2="64744" y2="84290"/>
                        <a14:foregroundMark x1="65513" y1="83880" x2="65513" y2="83880"/>
                        <a14:foregroundMark x1="66410" y1="83743" x2="65641" y2="85246"/>
                        <a14:foregroundMark x1="59103" y1="87432" x2="57949" y2="87432"/>
                        <a14:foregroundMark x1="57692" y1="86749" x2="56795" y2="87432"/>
                        <a14:foregroundMark x1="29744" y1="63798" x2="29744" y2="73087"/>
                        <a14:foregroundMark x1="29744" y1="73087" x2="32564" y2="82240"/>
                        <a14:foregroundMark x1="32564" y1="82240" x2="40513" y2="89891"/>
                        <a14:foregroundMark x1="40513" y1="89891" x2="52308" y2="91257"/>
                        <a14:foregroundMark x1="52308" y1="91257" x2="40897" y2="87842"/>
                        <a14:foregroundMark x1="40897" y1="87842" x2="53333" y2="87568"/>
                        <a14:foregroundMark x1="53333" y1="87568" x2="59744" y2="84699"/>
                        <a14:foregroundMark x1="83333" y1="33060" x2="87436" y2="52049"/>
                        <a14:foregroundMark x1="87436" y1="52049" x2="87179" y2="52322"/>
                        <a14:foregroundMark x1="88590" y1="36749" x2="87692" y2="56694"/>
                        <a14:foregroundMark x1="6667" y1="28689" x2="19103" y2="15027"/>
                        <a14:foregroundMark x1="19103" y1="15027" x2="35513" y2="7240"/>
                        <a14:foregroundMark x1="35513" y1="7240" x2="45128" y2="5601"/>
                        <a14:foregroundMark x1="45128" y1="5601" x2="33590" y2="15984"/>
                        <a14:foregroundMark x1="33590" y1="15984" x2="51923" y2="13251"/>
                        <a14:foregroundMark x1="51923" y1="13251" x2="55000" y2="23770"/>
                        <a14:foregroundMark x1="55000" y1="23770" x2="57692" y2="26366"/>
                        <a14:foregroundMark x1="44231" y1="2459" x2="44872" y2="22678"/>
                        <a14:foregroundMark x1="44872" y1="22678" x2="54615" y2="7377"/>
                        <a14:foregroundMark x1="54615" y1="7377" x2="56538" y2="18989"/>
                        <a14:foregroundMark x1="56538" y1="18989" x2="62821" y2="28005"/>
                        <a14:foregroundMark x1="62821" y1="28005" x2="64487" y2="34426"/>
                        <a14:foregroundMark x1="52308" y1="65984" x2="52308" y2="65984"/>
                        <a14:foregroundMark x1="51795" y1="65847" x2="51410" y2="78415"/>
                        <a14:foregroundMark x1="51410" y1="78415" x2="57949" y2="65984"/>
                        <a14:foregroundMark x1="57949" y1="65984" x2="59615" y2="81694"/>
                        <a14:foregroundMark x1="59615" y1="81694" x2="69103" y2="56831"/>
                        <a14:foregroundMark x1="69103" y1="56831" x2="69872" y2="71175"/>
                        <a14:foregroundMark x1="69872" y1="71175" x2="74487" y2="60383"/>
                        <a14:foregroundMark x1="74487" y1="60383" x2="74359" y2="69809"/>
                        <a14:foregroundMark x1="74359" y1="69809" x2="82051" y2="63251"/>
                        <a14:foregroundMark x1="82051" y1="63251" x2="83590" y2="65437"/>
                        <a14:foregroundMark x1="62949" y1="75683" x2="69487" y2="82787"/>
                        <a14:foregroundMark x1="69487" y1="82787" x2="75256" y2="71585"/>
                        <a14:foregroundMark x1="75256" y1="71585" x2="76282" y2="83470"/>
                        <a14:foregroundMark x1="76282" y1="83470" x2="78846" y2="75000"/>
                        <a14:foregroundMark x1="78846" y1="75000" x2="83718" y2="71311"/>
                        <a14:foregroundMark x1="77821" y1="67350" x2="86410" y2="66940"/>
                        <a14:foregroundMark x1="86410" y1="66940" x2="87179" y2="63525"/>
                        <a14:foregroundMark x1="89231" y1="60656" x2="87436" y2="67213"/>
                        <a14:foregroundMark x1="88974" y1="61612" x2="87308" y2="66393"/>
                        <a14:foregroundMark x1="37308" y1="35929" x2="41667" y2="43443"/>
                        <a14:foregroundMark x1="41667" y1="43443" x2="48333" y2="38115"/>
                        <a14:foregroundMark x1="48333" y1="38115" x2="53590" y2="41257"/>
                        <a14:foregroundMark x1="60897" y1="4508" x2="65513" y2="15027"/>
                        <a14:foregroundMark x1="62436" y1="4918" x2="66667" y2="12705"/>
                        <a14:foregroundMark x1="66667" y1="12705" x2="70000" y2="30874"/>
                        <a14:foregroundMark x1="70000" y1="30874" x2="69744" y2="35519"/>
                        <a14:foregroundMark x1="60641" y1="4098" x2="62692" y2="6557"/>
                        <a14:foregroundMark x1="60513" y1="4098" x2="62949" y2="5464"/>
                        <a14:foregroundMark x1="43718" y1="72678" x2="50513" y2="76093"/>
                        <a14:foregroundMark x1="28333" y1="84153" x2="31538" y2="90437"/>
                        <a14:foregroundMark x1="45641" y1="94672" x2="45641" y2="94672"/>
                        <a14:foregroundMark x1="70769" y1="67486" x2="81667" y2="69262"/>
                        <a14:foregroundMark x1="49744" y1="67077" x2="51282" y2="69399"/>
                        <a14:foregroundMark x1="48974" y1="66530" x2="40769" y2="64344"/>
                        <a14:foregroundMark x1="70513" y1="40437" x2="73846" y2="42077"/>
                        <a14:foregroundMark x1="70385" y1="41530" x2="70385" y2="41530"/>
                        <a14:foregroundMark x1="70000" y1="42077" x2="70256" y2="42760"/>
                        <a14:foregroundMark x1="70641" y1="41530" x2="70897" y2="45355"/>
                        <a14:foregroundMark x1="16343" y1="27554" x2="22779" y2="25427"/>
                        <a14:foregroundMark x1="13738" y1="28415" x2="14978" y2="28005"/>
                        <a14:foregroundMark x1="13301" y1="28559" x2="13738" y2="28415"/>
                        <a14:foregroundMark x1="9957" y1="29664" x2="10430" y2="29508"/>
                        <a14:foregroundMark x1="42186" y1="26819" x2="50513" y2="30874"/>
                        <a14:foregroundMark x1="50897" y1="31284" x2="51795" y2="31557"/>
                        <a14:foregroundMark x1="51154" y1="31694" x2="56538" y2="38251"/>
                        <a14:foregroundMark x1="56538" y1="38251" x2="60000" y2="47268"/>
                        <a14:foregroundMark x1="60000" y1="47268" x2="60000" y2="47951"/>
                        <a14:foregroundMark x1="67308" y1="41667" x2="56026" y2="58197"/>
                        <a14:foregroundMark x1="56026" y1="58197" x2="51282" y2="60519"/>
                        <a14:foregroundMark x1="32308" y1="48087" x2="36026" y2="56011"/>
                        <a14:foregroundMark x1="36026" y1="56011" x2="43205" y2="63934"/>
                        <a14:foregroundMark x1="31795" y1="44262" x2="25256" y2="61612"/>
                        <a14:foregroundMark x1="25256" y1="61612" x2="26154" y2="75956"/>
                        <a14:foregroundMark x1="45769" y1="4098" x2="50000" y2="9836"/>
                        <a14:foregroundMark x1="61795" y1="4235" x2="61795" y2="4235"/>
                        <a14:foregroundMark x1="61282" y1="3962" x2="61282" y2="3962"/>
                        <a14:foregroundMark x1="61154" y1="3689" x2="61154" y2="3689"/>
                        <a14:foregroundMark x1="60513" y1="3279" x2="60513" y2="3279"/>
                        <a14:foregroundMark x1="61026" y1="3552" x2="62821" y2="4372"/>
                        <a14:foregroundMark x1="62821" y1="3962" x2="60769" y2="3552"/>
                        <a14:foregroundMark x1="62821" y1="3825" x2="60641" y2="3552"/>
                        <a14:foregroundMark x1="62692" y1="3689" x2="60256" y2="3279"/>
                        <a14:foregroundMark x1="62564" y1="3689" x2="60385" y2="3279"/>
                        <a14:foregroundMark x1="62564" y1="3825" x2="60385" y2="3005"/>
                        <a14:foregroundMark x1="62949" y1="3825" x2="60897" y2="3415"/>
                        <a14:foregroundMark x1="89231" y1="61475" x2="88333" y2="65164"/>
                        <a14:foregroundMark x1="89487" y1="61475" x2="88590" y2="65164"/>
                        <a14:foregroundMark x1="89487" y1="61475" x2="88462" y2="65301"/>
                        <a14:foregroundMark x1="89487" y1="61612" x2="88718" y2="64891"/>
                        <a14:foregroundMark x1="30641" y1="90984" x2="35513" y2="93852"/>
                        <a14:foregroundMark x1="30897" y1="91530" x2="23077" y2="86339"/>
                        <a14:foregroundMark x1="86795" y1="70355" x2="90128" y2="61885"/>
                        <a14:foregroundMark x1="90128" y1="61885" x2="90513" y2="59153"/>
                        <a14:foregroundMark x1="86795" y1="70082" x2="76410" y2="84016"/>
                        <a14:foregroundMark x1="76410" y1="84016" x2="68077" y2="90437"/>
                        <a14:foregroundMark x1="68077" y1="90027" x2="57821" y2="93989"/>
                        <a14:foregroundMark x1="32436" y1="18852" x2="37564" y2="19262"/>
                        <a14:foregroundMark x1="82564" y1="34426" x2="84744" y2="35109"/>
                        <a14:foregroundMark x1="78462" y1="53689" x2="79487" y2="53005"/>
                        <a14:foregroundMark x1="80897" y1="52596" x2="82179" y2="52732"/>
                        <a14:backgroundMark x1="5000" y1="29918" x2="5000" y2="29918"/>
                        <a14:backgroundMark x1="5256" y1="29918" x2="5256" y2="29918"/>
                        <a14:backgroundMark x1="5256" y1="29918" x2="5256" y2="29918"/>
                        <a14:backgroundMark x1="5128" y1="29508" x2="5000" y2="30738"/>
                        <a14:backgroundMark x1="3838" y1="33743" x2="3503" y2="34649"/>
                        <a14:backgroundMark x1="3950" y1="33440" x2="3838" y2="33743"/>
                        <a14:backgroundMark x1="5000" y1="30601" x2="4683" y2="31458"/>
                        <a14:backgroundMark x1="4231" y1="35109" x2="4103" y2="36066"/>
                        <a14:backgroundMark x1="4359" y1="34973" x2="4359" y2="34973"/>
                        <a14:backgroundMark x1="4103" y1="36475" x2="4103" y2="36475"/>
                        <a14:backgroundMark x1="4231" y1="36339" x2="4103" y2="36749"/>
                        <a14:backgroundMark x1="4231" y1="36202" x2="4231" y2="36475"/>
                        <a14:backgroundMark x1="3974" y1="37158" x2="3974" y2="37705"/>
                        <a14:backgroundMark x1="4103" y1="36612" x2="3974" y2="37158"/>
                        <a14:backgroundMark x1="3846" y1="37568" x2="3718" y2="38388"/>
                        <a14:backgroundMark x1="3590" y1="38934" x2="3462" y2="39617"/>
                        <a14:backgroundMark x1="3718" y1="38388" x2="3462" y2="40437"/>
                        <a14:backgroundMark x1="4872" y1="32787" x2="9359" y2="29781"/>
                        <a14:backgroundMark x1="11282" y1="28415" x2="11282" y2="28415"/>
                        <a14:backgroundMark x1="10385" y1="28825" x2="10385" y2="28825"/>
                        <a14:backgroundMark x1="10385" y1="28825" x2="10385" y2="28825"/>
                        <a14:backgroundMark x1="10000" y1="29235" x2="10000" y2="29235"/>
                        <a14:backgroundMark x1="10000" y1="29508" x2="10000" y2="29508"/>
                        <a14:backgroundMark x1="9872" y1="29508" x2="9872" y2="29508"/>
                        <a14:backgroundMark x1="9359" y1="29918" x2="9359" y2="29918"/>
                        <a14:backgroundMark x1="9359" y1="30055" x2="9359" y2="30055"/>
                        <a14:backgroundMark x1="11154" y1="28962" x2="11154" y2="28962"/>
                        <a14:backgroundMark x1="11154" y1="28962" x2="11154" y2="28962"/>
                        <a14:backgroundMark x1="10641" y1="29098" x2="10385" y2="29508"/>
                        <a14:backgroundMark x1="10385" y1="29508" x2="10385" y2="29508"/>
                        <a14:backgroundMark x1="11538" y1="28415" x2="11538" y2="28415"/>
                        <a14:backgroundMark x1="11538" y1="28415" x2="11538" y2="28415"/>
                        <a14:backgroundMark x1="11154" y1="28552" x2="13718" y2="27732"/>
                        <a14:backgroundMark x1="16282" y1="26503" x2="16282" y2="26503"/>
                        <a14:backgroundMark x1="16282" y1="26503" x2="16282" y2="26503"/>
                        <a14:backgroundMark x1="16282" y1="26366" x2="16282" y2="26366"/>
                        <a14:backgroundMark x1="16282" y1="26366" x2="16282" y2="26366"/>
                        <a14:backgroundMark x1="16282" y1="26639" x2="16282" y2="26639"/>
                        <a14:backgroundMark x1="16154" y1="26639" x2="16154" y2="26639"/>
                        <a14:backgroundMark x1="16154" y1="26639" x2="16154" y2="26639"/>
                        <a14:backgroundMark x1="8846" y1="30191" x2="9744" y2="30055"/>
                        <a14:backgroundMark x1="9359" y1="30055" x2="9359" y2="30055"/>
                        <a14:backgroundMark x1="9359" y1="30055" x2="9359" y2="30055"/>
                        <a14:backgroundMark x1="8846" y1="30328" x2="9872" y2="29781"/>
                        <a14:backgroundMark x1="15513" y1="26913" x2="16923" y2="26366"/>
                        <a14:backgroundMark x1="23333" y1="24454" x2="26538" y2="24180"/>
                        <a14:backgroundMark x1="26667" y1="24044" x2="28205" y2="24044"/>
                        <a14:backgroundMark x1="29359" y1="24180" x2="31154" y2="24180"/>
                        <a14:backgroundMark x1="27436" y1="24454" x2="29103" y2="24317"/>
                        <a14:backgroundMark x1="30897" y1="24317" x2="42308" y2="26639"/>
                      </a14:backgroundRemoval>
                    </a14:imgEffect>
                  </a14:imgLayer>
                </a14:imgProps>
              </a:ext>
            </a:extLst>
          </a:blip>
          <a:srcRect l="3077" r="3077"/>
          <a:stretch/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7E79D-1051-4382-B9F1-4F444B98329C}"/>
              </a:ext>
            </a:extLst>
          </p:cNvPr>
          <p:cNvSpPr txBox="1"/>
          <p:nvPr/>
        </p:nvSpPr>
        <p:spPr>
          <a:xfrm>
            <a:off x="6096000" y="6323308"/>
            <a:ext cx="597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https://</a:t>
            </a:r>
            <a:r>
              <a:rPr lang="en-US" sz="1100" i="1" dirty="0" err="1"/>
              <a:t>www.nrcs.usda.gov</a:t>
            </a:r>
            <a:r>
              <a:rPr lang="en-US" sz="1100" i="1" dirty="0"/>
              <a:t>/</a:t>
            </a:r>
            <a:r>
              <a:rPr lang="en-US" sz="1100" i="1" dirty="0" err="1"/>
              <a:t>wps</a:t>
            </a:r>
            <a:r>
              <a:rPr lang="en-US" sz="1100" i="1" dirty="0"/>
              <a:t>/portal/</a:t>
            </a:r>
            <a:r>
              <a:rPr lang="en-US" sz="1100" i="1" dirty="0" err="1"/>
              <a:t>nrcs</a:t>
            </a:r>
            <a:r>
              <a:rPr lang="en-US" sz="1100" i="1" dirty="0"/>
              <a:t>/main/soils/health/</a:t>
            </a:r>
          </a:p>
        </p:txBody>
      </p:sp>
    </p:spTree>
    <p:extLst>
      <p:ext uri="{BB962C8B-B14F-4D97-AF65-F5344CB8AC3E}">
        <p14:creationId xmlns:p14="http://schemas.microsoft.com/office/powerpoint/2010/main" val="49057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686D-1913-FE31-F780-FF15E331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tilling?</a:t>
            </a:r>
          </a:p>
        </p:txBody>
      </p:sp>
      <p:pic>
        <p:nvPicPr>
          <p:cNvPr id="9" name="Picture Placeholder 8" descr="Person kneeling in a garden">
            <a:extLst>
              <a:ext uri="{FF2B5EF4-FFF2-40B4-BE49-F238E27FC236}">
                <a16:creationId xmlns:a16="http://schemas.microsoft.com/office/drawing/2014/main" id="{A5A44BCE-6B42-69A1-6711-A3FA921CBC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374" r="2637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E52E6-5FA8-5D13-D2DC-1D020BC5E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/>
              <a:t>Traditional practice in farming</a:t>
            </a:r>
          </a:p>
          <a:p>
            <a:r>
              <a:rPr lang="en-US" sz="2800" dirty="0"/>
              <a:t>Prepares the soil through agitation</a:t>
            </a:r>
          </a:p>
          <a:p>
            <a:pPr lvl="1"/>
            <a:r>
              <a:rPr lang="en-US" sz="2400" dirty="0"/>
              <a:t>Digging</a:t>
            </a:r>
          </a:p>
          <a:p>
            <a:pPr lvl="1"/>
            <a:r>
              <a:rPr lang="en-US" sz="2400" dirty="0"/>
              <a:t>Stirring</a:t>
            </a:r>
          </a:p>
          <a:p>
            <a:pPr lvl="1"/>
            <a:r>
              <a:rPr lang="en-US" sz="2400" dirty="0"/>
              <a:t>Overturning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5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BENEFITS</a:t>
            </a:r>
          </a:p>
          <a:p>
            <a:r>
              <a:rPr lang="en-US" dirty="0"/>
              <a:t>Aerates the soil</a:t>
            </a:r>
          </a:p>
          <a:p>
            <a:r>
              <a:rPr lang="en-US" dirty="0"/>
              <a:t>Thought to enhance crop yields</a:t>
            </a:r>
          </a:p>
          <a:p>
            <a:r>
              <a:rPr lang="en-US" dirty="0"/>
              <a:t>Assists fertilizer and organic matter to soil sublayers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46792-9242-6BB1-FC5D-02AD68F55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Lack of soil biodiversity</a:t>
            </a:r>
          </a:p>
          <a:p>
            <a:r>
              <a:rPr lang="en-US" dirty="0"/>
              <a:t>Dependency on fertilizer and organic matter</a:t>
            </a:r>
          </a:p>
          <a:p>
            <a:r>
              <a:rPr lang="en-US" dirty="0"/>
              <a:t>Significant amounts of energy expended</a:t>
            </a:r>
          </a:p>
          <a:p>
            <a:r>
              <a:rPr lang="en-US" dirty="0"/>
              <a:t>Lack of water infiltration</a:t>
            </a:r>
          </a:p>
          <a:p>
            <a:r>
              <a:rPr lang="en-US" dirty="0"/>
              <a:t>Does not promote carbon sequestration</a:t>
            </a:r>
          </a:p>
        </p:txBody>
      </p:sp>
    </p:spTree>
    <p:extLst>
      <p:ext uri="{BB962C8B-B14F-4D97-AF65-F5344CB8AC3E}">
        <p14:creationId xmlns:p14="http://schemas.microsoft.com/office/powerpoint/2010/main" val="6043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45BD-6377-7988-738D-D0159BAA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Me</a:t>
            </a:r>
            <a:r>
              <a:rPr lang="en-US" b="1" dirty="0" err="1"/>
              <a:t>TILL</a:t>
            </a:r>
            <a:r>
              <a:rPr lang="en-US" dirty="0" err="1"/>
              <a:t>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2C242-9081-5ACE-C547-9FCB3802C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crop</a:t>
            </a:r>
          </a:p>
        </p:txBody>
      </p:sp>
      <p:pic>
        <p:nvPicPr>
          <p:cNvPr id="18" name="Picture Placeholder 17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51FE22D1-2E76-8BFF-754F-171191CD00A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573" t="5497" r="-2573" b="20763"/>
          <a:stretch/>
        </p:blipFill>
        <p:spPr>
          <a:xfrm>
            <a:off x="1211589" y="2666998"/>
            <a:ext cx="3195240" cy="1524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EECDBE-44C4-FD7F-C2DC-7D0CCC0F362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Slows erosion, improves soil health, enhances water availability, increases biodiversity, and controls pests and disease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C8DA2-3866-086F-09C2-E6A99E75F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till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3C2EA6-6781-E2F7-789D-5045A81EBE5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minimization of soil disturbance that assist in keeping carbon in the soil and increase biodiversity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6C17FF-512B-A752-D7C6-1BFD32431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reduced till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35AE4B-08A3-20EB-7DDB-333BC95526AA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Soil disturbance is only in the top few inches, allowing for soil microbes to continue to diversify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CA72E9-8E2D-B8F2-2EE6-E4FB057DF166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" b="23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-till corn planting in Albany, Missouri. (Photo CC-licensed by the University of Missouri CAFNR)">
            <a:extLst>
              <a:ext uri="{FF2B5EF4-FFF2-40B4-BE49-F238E27FC236}">
                <a16:creationId xmlns:a16="http://schemas.microsoft.com/office/drawing/2014/main" id="{A9D3A767-7F65-A528-6F44-086CF6D01E7D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 b="14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32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br>
              <a:rPr lang="en-US" sz="3200" dirty="0"/>
            </a:br>
            <a:r>
              <a:rPr lang="en-US" sz="3200" dirty="0"/>
              <a:t>Traditional vs new </a:t>
            </a:r>
          </a:p>
        </p:txBody>
      </p:sp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9" r="1214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Is the traditional method of tilling required to continue to produce healthy yields of crop or are these new methods of farming more beneficial for healthier yields of crops?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514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0CED7A1-FC83-13AB-77A9-69EE57DC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pic>
        <p:nvPicPr>
          <p:cNvPr id="15" name="Picture 14" descr="Complex maths formulae on a blackboard">
            <a:extLst>
              <a:ext uri="{FF2B5EF4-FFF2-40B4-BE49-F238E27FC236}">
                <a16:creationId xmlns:a16="http://schemas.microsoft.com/office/drawing/2014/main" id="{CCA39009-42F3-4288-EF86-20ABB9FCD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87" r="1056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225323C-4225-F80E-3E4E-FD8A10C1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Searched open-source data source of USDA for soil data</a:t>
            </a:r>
          </a:p>
          <a:p>
            <a:r>
              <a:rPr lang="en-US" dirty="0"/>
              <a:t>Wrangled research data to focus on tilling, a farming technique</a:t>
            </a:r>
          </a:p>
          <a:p>
            <a:r>
              <a:rPr lang="en-US" dirty="0"/>
              <a:t>Focused data over a 10-year span</a:t>
            </a:r>
          </a:p>
          <a:p>
            <a:r>
              <a:rPr lang="en-US" dirty="0"/>
              <a:t>Developed a hypothesis for relationship between farming technique and crop production</a:t>
            </a:r>
          </a:p>
        </p:txBody>
      </p:sp>
    </p:spTree>
    <p:extLst>
      <p:ext uri="{BB962C8B-B14F-4D97-AF65-F5344CB8AC3E}">
        <p14:creationId xmlns:p14="http://schemas.microsoft.com/office/powerpoint/2010/main" val="3470345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2485</TotalTime>
  <Words>486</Words>
  <Application>Microsoft Macintosh PowerPoint</Application>
  <PresentationFormat>Widescreen</PresentationFormat>
  <Paragraphs>80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To till or not to till    That is the question</vt:lpstr>
      <vt:lpstr>Regina Joie enriquez</vt:lpstr>
      <vt:lpstr>PowerPoint Presentation</vt:lpstr>
      <vt:lpstr>Project background</vt:lpstr>
      <vt:lpstr>What is tilling?</vt:lpstr>
      <vt:lpstr> tilling</vt:lpstr>
      <vt:lpstr>Team MeTILLica</vt:lpstr>
      <vt:lpstr> Traditional vs new </vt:lpstr>
      <vt:lpstr>methods</vt:lpstr>
      <vt:lpstr>findings</vt:lpstr>
      <vt:lpstr>PowerPoint Presentation</vt:lpstr>
      <vt:lpstr>PowerPoint Presentation</vt:lpstr>
      <vt:lpstr>PowerPoint Presentation</vt:lpstr>
      <vt:lpstr>PowerPoint Presentation</vt:lpstr>
      <vt:lpstr>summary</vt:lpstr>
      <vt:lpstr>Conclusions</vt:lpstr>
      <vt:lpstr>Future learning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till or not to till </dc:title>
  <dc:creator>Regina Joie Enriquez</dc:creator>
  <cp:lastModifiedBy>Regina Joie Enriquez</cp:lastModifiedBy>
  <cp:revision>4</cp:revision>
  <dcterms:created xsi:type="dcterms:W3CDTF">2022-04-28T04:30:23Z</dcterms:created>
  <dcterms:modified xsi:type="dcterms:W3CDTF">2022-05-04T23:32:04Z</dcterms:modified>
</cp:coreProperties>
</file>